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0" r:id="rId13"/>
  </p:sldMasterIdLst>
  <p:sldIdLst>
    <p:sldId id="263" r:id="rId15"/>
    <p:sldId id="259" r:id="rId16"/>
    <p:sldId id="261" r:id="rId17"/>
    <p:sldId id="262" r:id="rId18"/>
  </p:sldIdLst>
  <p:sldSz cx="9906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068" userDrawn="1">
          <p15:clr>
            <a:srgbClr val="A4A3A4"/>
          </p15:clr>
        </p15:guide>
        <p15:guide id="1" orient="horz" pos="163" userDrawn="1">
          <p15:clr>
            <a:srgbClr val="A4A3A4"/>
          </p15:clr>
        </p15:guide>
        <p15:guide id="2" orient="horz" pos="617" userDrawn="1">
          <p15:clr>
            <a:srgbClr val="A4A3A4"/>
          </p15:clr>
        </p15:guide>
        <p15:guide id="3" orient="horz" pos="753" userDrawn="1">
          <p15:clr>
            <a:srgbClr val="A4A3A4"/>
          </p15:clr>
        </p15:guide>
        <p15:guide id="4" orient="horz" pos="889" userDrawn="1">
          <p15:clr>
            <a:srgbClr val="A4A3A4"/>
          </p15:clr>
        </p15:guide>
        <p15:guide id="5" pos="3119" userDrawn="1">
          <p15:clr>
            <a:srgbClr val="A4A3A4"/>
          </p15:clr>
        </p15:guide>
        <p15:guide id="6" pos="216" userDrawn="1">
          <p15:clr>
            <a:srgbClr val="A4A3A4"/>
          </p15:clr>
        </p15:guide>
        <p15:guide id="7" pos="6022" userDrawn="1">
          <p15:clr>
            <a:srgbClr val="A4A3A4"/>
          </p15:clr>
        </p15:guide>
        <p15:guide id="8" pos="443" userDrawn="1">
          <p15:clr>
            <a:srgbClr val="A4A3A4"/>
          </p15:clr>
        </p15:guide>
        <p15:guide id="9" pos="760" userDrawn="1">
          <p15:clr>
            <a:srgbClr val="A4A3A4"/>
          </p15:clr>
        </p15:guide>
        <p15:guide id="10" pos="2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99CCFF"/>
    <a:srgbClr val="66CCFF"/>
    <a:srgbClr val="FFFFFF"/>
    <a:srgbClr val="DDDDDD"/>
    <a:srgbClr val="A50021"/>
    <a:srgbClr val="003366"/>
    <a:srgbClr val="3366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1069" autoAdjust="0"/>
    <p:restoredTop sz="94660"/>
  </p:normalViewPr>
  <p:slideViewPr>
    <p:cSldViewPr snapToGrid="1" snapToObjects="1">
      <p:cViewPr>
        <p:scale>
          <a:sx n="81" d="100"/>
          <a:sy n="81" d="100"/>
        </p:scale>
        <p:origin x="-1038" y="-72"/>
      </p:cViewPr>
      <p:guideLst>
        <p:guide orient="horz" pos="2068"/>
        <p:guide orient="horz" pos="163"/>
        <p:guide orient="horz" pos="617"/>
        <p:guide orient="horz" pos="753"/>
        <p:guide orient="horz" pos="889"/>
        <p:guide pos="3119"/>
        <p:guide pos="216"/>
        <p:guide pos="6022"/>
        <p:guide pos="443"/>
        <p:guide pos="760"/>
        <p:guide pos="27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viewProps" Target="viewProps.xml"></Relationship><Relationship Id="rId20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59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" name="부제목 2"/>
          <p:cNvSpPr txBox="1">
            <a:spLocks/>
          </p:cNvSpPr>
          <p:nvPr userDrawn="1"/>
        </p:nvSpPr>
        <p:spPr>
          <a:xfrm>
            <a:off x="6897688" y="6453188"/>
            <a:ext cx="2951162" cy="30797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b="1">
                <a:solidFill>
                  <a:srgbClr val="A50021"/>
                </a:solidFill>
                <a:latin typeface="Arial" charset="0"/>
                <a:ea typeface="맑은 고딕" pitchFamily="50" charset="-127"/>
              </a:rPr>
              <a:t>http://www.bookzip.co.kr</a:t>
            </a:r>
          </a:p>
        </p:txBody>
      </p:sp>
      <p:pic>
        <p:nvPicPr>
          <p:cNvPr id="1035" name="Picture 30"/>
          <p:cNvPicPr>
            <a:picLocks noChangeAspect="1" noChangeArrowheads="1"/>
          </p:cNvPicPr>
          <p:nvPr userDrawn="1"/>
        </p:nvPicPr>
        <p:blipFill>
          <a:blip r:embed="rId14" cstate="print">
            <a:lum bright="4000" contrast="4000"/>
          </a:blip>
          <a:srcRect/>
          <a:stretch>
            <a:fillRect/>
          </a:stretch>
        </p:blipFill>
        <p:spPr bwMode="auto">
          <a:xfrm>
            <a:off x="150813" y="6170613"/>
            <a:ext cx="1130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4488" y="1124744"/>
            <a:ext cx="9217024" cy="2376264"/>
          </a:xfrm>
          <a:ln w="3175" cmpd="sng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북집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Bookzip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지식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N</a:t>
            </a: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요약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700" dirty="0">
                <a:latin typeface="맑은 고딕" pitchFamily="50" charset="-127"/>
                <a:ea typeface="맑은 고딕" pitchFamily="50" charset="-127"/>
              </a:rPr>
              <a:t>국내서 </a:t>
            </a:r>
            <a:r>
              <a:rPr lang="ko-KR" altLang="en-US" sz="2700" dirty="0" smtClean="0">
                <a:latin typeface="맑은 고딕" pitchFamily="50" charset="-127"/>
                <a:ea typeface="맑은 고딕" pitchFamily="50" charset="-127"/>
              </a:rPr>
              <a:t>요약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700" dirty="0">
                <a:latin typeface="맑은 고딕" pitchFamily="50" charset="-127"/>
                <a:ea typeface="맑은 고딕" pitchFamily="50" charset="-127"/>
              </a:rPr>
              <a:t>해외서 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Preview, Global Trend, Media </a:t>
            </a:r>
            <a:r>
              <a:rPr lang="ko-KR" altLang="en-US" sz="2700" dirty="0" smtClean="0">
                <a:latin typeface="맑은 고딕" pitchFamily="50" charset="-127"/>
                <a:ea typeface="맑은 고딕" pitchFamily="50" charset="-127"/>
              </a:rPr>
              <a:t>브리핑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6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 서비스 이용방법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96616" y="4869160"/>
            <a:ext cx="6923484" cy="1368152"/>
          </a:xfrm>
        </p:spPr>
        <p:txBody>
          <a:bodyPr/>
          <a:lstStyle/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서 울 정 보 시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스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템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sisc35@naver.com</a:t>
            </a:r>
          </a:p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(02)458-1968</a:t>
            </a:r>
          </a:p>
          <a:p>
            <a:r>
              <a:rPr lang="en-US" altLang="ko-KR" sz="14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50" dirty="0" smtClean="0">
                <a:latin typeface="맑은 고딕" pitchFamily="50" charset="-127"/>
                <a:ea typeface="맑은 고딕" pitchFamily="50" charset="-127"/>
              </a:rPr>
              <a:t>010-5352-9994</a:t>
            </a:r>
            <a:endParaRPr lang="ko-KR" altLang="en-US" sz="15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mbookz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424" y="2606392"/>
            <a:ext cx="2237116" cy="3547616"/>
          </a:xfrm>
          <a:prstGeom prst="rect">
            <a:avLst/>
          </a:prstGeom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04850" y="260350"/>
            <a:ext cx="647700" cy="6477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2550" y="260350"/>
            <a:ext cx="6264746" cy="6477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34000" anchor="ctr"/>
          <a:lstStyle/>
          <a:p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모바일 서비스 페이지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(http://muniv.bookzip.co.kr)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 descr="아이패드_북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1293425"/>
            <a:ext cx="3672408" cy="5263452"/>
          </a:xfrm>
          <a:prstGeom prst="rect">
            <a:avLst/>
          </a:prstGeom>
        </p:spPr>
      </p:pic>
      <p:pic>
        <p:nvPicPr>
          <p:cNvPr id="9" name="그림 8" descr="2016-12-14_12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980" y="1647112"/>
            <a:ext cx="3096344" cy="4065637"/>
          </a:xfrm>
          <a:prstGeom prst="rect">
            <a:avLst/>
          </a:prstGeom>
        </p:spPr>
      </p:pic>
      <p:sp>
        <p:nvSpPr>
          <p:cNvPr id="17" name="설명선 1 16"/>
          <p:cNvSpPr/>
          <p:nvPr/>
        </p:nvSpPr>
        <p:spPr>
          <a:xfrm>
            <a:off x="4088904" y="1700808"/>
            <a:ext cx="3096344" cy="936104"/>
          </a:xfrm>
          <a:prstGeom prst="borderCallout1">
            <a:avLst>
              <a:gd name="adj1" fmla="val 51377"/>
              <a:gd name="adj2" fmla="val -765"/>
              <a:gd name="adj3" fmla="val 93619"/>
              <a:gd name="adj4" fmla="val -51284"/>
            </a:avLst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아이패드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규격에 적합한 사이즈로 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이용자 친화적 환경구축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한글 오디오 포함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4098" y="2780928"/>
            <a:ext cx="1944216" cy="3024336"/>
          </a:xfrm>
          <a:prstGeom prst="rect">
            <a:avLst/>
          </a:prstGeom>
        </p:spPr>
      </p:pic>
      <p:sp>
        <p:nvSpPr>
          <p:cNvPr id="8" name="설명선 1 7"/>
          <p:cNvSpPr/>
          <p:nvPr/>
        </p:nvSpPr>
        <p:spPr>
          <a:xfrm>
            <a:off x="4088904" y="4725144"/>
            <a:ext cx="3096344" cy="956550"/>
          </a:xfrm>
          <a:prstGeom prst="borderCallout1">
            <a:avLst>
              <a:gd name="adj1" fmla="val 50130"/>
              <a:gd name="adj2" fmla="val 100214"/>
              <a:gd name="adj3" fmla="val 90113"/>
              <a:gd name="adj4" fmla="val 142891"/>
            </a:avLst>
          </a:prstGeom>
          <a:solidFill>
            <a:srgbClr val="FFC0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Global Trend, Media Briefing 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영어원문</a:t>
            </a:r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번역본</a:t>
            </a:r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u="sng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오디오북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청취하며</a:t>
            </a:r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영어학습 및 해외정보 습득</a:t>
            </a:r>
            <a:endParaRPr lang="ko-KR" altLang="en-US" sz="1500" u="sng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설명선 1 17"/>
          <p:cNvSpPr/>
          <p:nvPr/>
        </p:nvSpPr>
        <p:spPr>
          <a:xfrm>
            <a:off x="4088904" y="3212976"/>
            <a:ext cx="3137534" cy="936104"/>
          </a:xfrm>
          <a:prstGeom prst="borderCallout1">
            <a:avLst>
              <a:gd name="adj1" fmla="val 50556"/>
              <a:gd name="adj2" fmla="val 100897"/>
              <a:gd name="adj3" fmla="val 191690"/>
              <a:gd name="adj4" fmla="val 149202"/>
            </a:avLst>
          </a:prstGeom>
          <a:solidFill>
            <a:srgbClr val="FFC0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Global Trend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Media Briefing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해외서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Preview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국내서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Summary(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경제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경영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인문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04528" y="404664"/>
            <a:ext cx="647700" cy="6477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2550" y="404664"/>
            <a:ext cx="6984826" cy="72008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34000" anchor="ctr"/>
          <a:lstStyle/>
          <a:p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춘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천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교육대학교 </a:t>
            </a:r>
            <a:r>
              <a:rPr kumimoji="0"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서비스 페이지 사용법</a:t>
            </a:r>
            <a:endParaRPr kumimoji="0"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17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ko-KR" altLang="en-US" sz="17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0" lang="ko-KR" altLang="en-US" sz="1700" dirty="0" smtClean="0">
                <a:latin typeface="맑은 고딕" pitchFamily="50" charset="-127"/>
                <a:ea typeface="맑은 고딕" pitchFamily="50" charset="-127"/>
              </a:rPr>
              <a:t> 인터넷 </a:t>
            </a:r>
            <a:r>
              <a:rPr kumimoji="0" lang="ko-KR" altLang="en-US" sz="1700" dirty="0" err="1" smtClean="0">
                <a:latin typeface="맑은 고딕" pitchFamily="50" charset="-127"/>
                <a:ea typeface="맑은 고딕" pitchFamily="50" charset="-127"/>
              </a:rPr>
              <a:t>주소창에</a:t>
            </a:r>
            <a:r>
              <a:rPr kumimoji="0" lang="ko-KR" altLang="en-US" sz="17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(http://muniv.bookzip.co.kr)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 접속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1928664" y="1556792"/>
            <a:ext cx="6113884" cy="4525963"/>
          </a:xfrm>
        </p:spPr>
        <p:txBody>
          <a:bodyPr/>
          <a:lstStyle/>
          <a:p>
            <a:pPr algn="ctr"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로그인 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ctr"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대학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NO :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cnueac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아이디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cnue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ac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이름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cnue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ac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mbookz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4310" y="2178016"/>
            <a:ext cx="2237116" cy="3547616"/>
          </a:xfrm>
          <a:prstGeom prst="rect">
            <a:avLst/>
          </a:prstGeom>
        </p:spPr>
      </p:pic>
      <p:pic>
        <p:nvPicPr>
          <p:cNvPr id="7" name="그림 6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326" y="2394040"/>
            <a:ext cx="1928813" cy="295232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04850" y="260350"/>
            <a:ext cx="647700" cy="6477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52550" y="260350"/>
            <a:ext cx="6264746" cy="6477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234000" anchor="ctr"/>
          <a:lstStyle/>
          <a:p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서비스 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Content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88504" y="836712"/>
            <a:ext cx="8922196" cy="144016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363492" y="1245882"/>
            <a:ext cx="9414044" cy="5040560"/>
          </a:xfrm>
        </p:spPr>
        <p:txBody>
          <a:bodyPr/>
          <a:lstStyle/>
          <a:p>
            <a:pPr algn="ctr"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이용자료 소개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ctr">
              <a:buNone/>
            </a:pP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buNone/>
            </a:pP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/>
                <a:ea typeface="맑은 고딕"/>
              </a:rPr>
              <a:t>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국내서적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Summary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DB :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최근 출간된 최신 경제경영 서적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인문교양 서적을 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읽기 쉽게 요약 정리한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Book Summary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None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    </a:t>
            </a:r>
          </a:p>
          <a:p>
            <a:pPr>
              <a:buNone/>
            </a:pPr>
            <a:r>
              <a:rPr lang="ko-KR" altLang="ko-KR" sz="2000" dirty="0" smtClean="0">
                <a:latin typeface="맑은 고딕" pitchFamily="50" charset="-127"/>
                <a:ea typeface="맑은 고딕" pitchFamily="50" charset="-127"/>
              </a:rPr>
              <a:t>②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해외서적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Preview DB :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현재 국내에 안내 및 번역되지 않은 해외베스트셀러    를 간략하게 정리하고 내용을 소개하는 프리뷰 정보 입니다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None/>
            </a:pP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Global Trend DB :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지구촌에서 일어나고 있는 최신 동향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과학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IT,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바이오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정책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문화 등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을 소개하고 미래를 예측하는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해외 최신정보입니다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  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영어원문과 영어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오디오북이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함께 제공됩니다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900" dirty="0" smtClean="0">
              <a:latin typeface="맑은 고딕"/>
              <a:ea typeface="맑은 고딕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/>
                <a:ea typeface="맑은 고딕"/>
              </a:rPr>
              <a:t>④ 해외 </a:t>
            </a:r>
            <a:r>
              <a:rPr lang="en-US" altLang="ko-KR" sz="2000" smtClean="0">
                <a:latin typeface="맑은 고딕"/>
                <a:ea typeface="맑은 고딕"/>
              </a:rPr>
              <a:t>Media</a:t>
            </a:r>
            <a:r>
              <a:rPr lang="ko-KR" altLang="en-US" sz="2000" smtClean="0">
                <a:latin typeface="맑은 고딕"/>
                <a:ea typeface="맑은 고딕"/>
              </a:rPr>
              <a:t> </a:t>
            </a:r>
            <a:r>
              <a:rPr lang="ko-KR" altLang="en-US" sz="2000" dirty="0" smtClean="0">
                <a:latin typeface="맑은 고딕"/>
                <a:ea typeface="맑은 고딕"/>
              </a:rPr>
              <a:t>브리핑 </a:t>
            </a:r>
            <a:r>
              <a:rPr lang="en-US" altLang="ko-KR" sz="2000" dirty="0" smtClean="0">
                <a:latin typeface="맑은 고딕"/>
                <a:ea typeface="맑은 고딕"/>
              </a:rPr>
              <a:t>DB</a:t>
            </a:r>
            <a:r>
              <a:rPr lang="ko-KR" altLang="en-US" sz="2000" dirty="0" smtClean="0">
                <a:latin typeface="맑은 고딕"/>
                <a:ea typeface="맑은 고딕"/>
              </a:rPr>
              <a:t> </a:t>
            </a:r>
            <a:r>
              <a:rPr lang="en-US" altLang="ko-KR" sz="2000" dirty="0" smtClean="0">
                <a:latin typeface="맑은 고딕"/>
                <a:ea typeface="맑은 고딕"/>
              </a:rPr>
              <a:t>: </a:t>
            </a:r>
            <a:r>
              <a:rPr lang="ko-KR" altLang="en-US" sz="2000" dirty="0" err="1" smtClean="0">
                <a:latin typeface="맑은 고딕"/>
                <a:ea typeface="맑은 고딕"/>
              </a:rPr>
              <a:t>월스트리트저널</a:t>
            </a:r>
            <a:r>
              <a:rPr lang="en-US" altLang="ko-KR" sz="2000" dirty="0" smtClean="0">
                <a:latin typeface="맑은 고딕"/>
                <a:ea typeface="맑은 고딕"/>
              </a:rPr>
              <a:t>, </a:t>
            </a:r>
            <a:r>
              <a:rPr lang="ko-KR" altLang="en-US" sz="2000" dirty="0" smtClean="0">
                <a:latin typeface="맑은 고딕"/>
                <a:ea typeface="맑은 고딕"/>
              </a:rPr>
              <a:t>이코노믹스 등 해외 미디어 </a:t>
            </a:r>
            <a:r>
              <a:rPr lang="ko-KR" altLang="en-US" sz="2000" dirty="0" err="1" smtClean="0">
                <a:latin typeface="맑은 고딕"/>
                <a:ea typeface="맑은 고딕"/>
              </a:rPr>
              <a:t>콘텐츠</a:t>
            </a:r>
            <a:r>
              <a:rPr lang="en-US" altLang="ko-KR" sz="2000" dirty="0" smtClean="0">
                <a:latin typeface="맑은 고딕"/>
                <a:ea typeface="맑은 고딕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/>
                <a:ea typeface="맑은 고딕"/>
              </a:rPr>
              <a:t> </a:t>
            </a:r>
            <a:r>
              <a:rPr lang="en-US" altLang="ko-KR" sz="2000" dirty="0" smtClean="0">
                <a:latin typeface="맑은 고딕"/>
                <a:ea typeface="맑은 고딕"/>
              </a:rPr>
              <a:t>   </a:t>
            </a:r>
            <a:r>
              <a:rPr lang="ko-KR" altLang="en-US" sz="2000" dirty="0" smtClean="0">
                <a:latin typeface="맑은 고딕"/>
                <a:ea typeface="맑은 고딕"/>
              </a:rPr>
              <a:t>해외 최신 </a:t>
            </a:r>
            <a:r>
              <a:rPr lang="ko-KR" altLang="en-US" sz="2000" dirty="0" err="1" smtClean="0">
                <a:latin typeface="맑은 고딕"/>
                <a:ea typeface="맑은 고딕"/>
              </a:rPr>
              <a:t>핫이슈</a:t>
            </a:r>
            <a:r>
              <a:rPr lang="en-US" altLang="ko-KR" sz="2000" dirty="0" smtClean="0">
                <a:latin typeface="맑은 고딕"/>
                <a:ea typeface="맑은 고딕"/>
              </a:rPr>
              <a:t>, </a:t>
            </a:r>
            <a:r>
              <a:rPr lang="ko-KR" altLang="en-US" sz="2000" dirty="0" smtClean="0">
                <a:latin typeface="맑은 고딕"/>
                <a:ea typeface="맑은 고딕"/>
              </a:rPr>
              <a:t>정치</a:t>
            </a:r>
            <a:r>
              <a:rPr lang="en-US" altLang="ko-KR" sz="2000" dirty="0" smtClean="0">
                <a:latin typeface="맑은 고딕"/>
                <a:ea typeface="맑은 고딕"/>
              </a:rPr>
              <a:t>,</a:t>
            </a:r>
            <a:r>
              <a:rPr lang="ko-KR" altLang="en-US" sz="2000" dirty="0" smtClean="0">
                <a:latin typeface="맑은 고딕"/>
                <a:ea typeface="맑은 고딕"/>
              </a:rPr>
              <a:t>경제</a:t>
            </a:r>
            <a:r>
              <a:rPr lang="en-US" altLang="ko-KR" sz="2000" dirty="0" smtClean="0">
                <a:latin typeface="맑은 고딕"/>
                <a:ea typeface="맑은 고딕"/>
              </a:rPr>
              <a:t>,</a:t>
            </a:r>
            <a:r>
              <a:rPr lang="ko-KR" altLang="en-US" sz="2000" dirty="0" smtClean="0">
                <a:latin typeface="맑은 고딕"/>
                <a:ea typeface="맑은 고딕"/>
              </a:rPr>
              <a:t>문화의 변화를 읽어 내는 통찰력 제공</a:t>
            </a:r>
            <a:r>
              <a:rPr lang="en-US" altLang="ko-KR" sz="2000" dirty="0" smtClean="0">
                <a:latin typeface="맑은 고딕"/>
                <a:ea typeface="맑은 고딕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/>
                <a:ea typeface="맑은 고딕"/>
              </a:rPr>
              <a:t> </a:t>
            </a:r>
            <a:r>
              <a:rPr lang="en-US" altLang="ko-KR" sz="2000" dirty="0" smtClean="0">
                <a:latin typeface="맑은 고딕"/>
                <a:ea typeface="맑은 고딕"/>
              </a:rPr>
              <a:t> 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영어원문과 영어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오디오북이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함께 제공됩니다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900" dirty="0">
              <a:latin typeface="맑은 고딕"/>
              <a:ea typeface="맑은 고딕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Company>Xman Group</Company>
  <DocSecurity>0</DocSecurity>
  <HyperlinksChanged>false</HyperlinksChanged>
  <Lines>0</Lines>
  <LinksUpToDate>false</LinksUpToDate>
  <Pages>4</Pages>
  <Paragraphs>46</Paragraphs>
  <Words>246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JMSH</dc:creator>
  <cp:lastModifiedBy>Kim Heejung</cp:lastModifiedBy>
  <dc:title>슬라이드 1</dc:title>
  <cp:version>9.101.12.38406</cp:version>
  <dcterms:modified xsi:type="dcterms:W3CDTF">2020-02-06T04:54:44Z</dcterms:modified>
</cp:coreProperties>
</file>